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2" r:id="rId3"/>
    <p:sldId id="264" r:id="rId4"/>
    <p:sldId id="272" r:id="rId5"/>
    <p:sldId id="275" r:id="rId6"/>
    <p:sldId id="277" r:id="rId7"/>
    <p:sldId id="271" r:id="rId8"/>
    <p:sldId id="266" r:id="rId9"/>
    <p:sldId id="267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C49A"/>
    <a:srgbClr val="D6CEAA"/>
    <a:srgbClr val="F9EED3"/>
    <a:srgbClr val="F9FECE"/>
    <a:srgbClr val="B8E8FE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6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D1295-D52D-45EA-B1B6-936AB9F650DE}" type="datetimeFigureOut">
              <a:rPr lang="ru-RU" smtClean="0"/>
              <a:t>12.12.2023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CE1F8E-5911-4400-AC90-53F23ABCF3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92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22B3D-F465-49E7-A03B-FE186A63DBA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60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22B3D-F465-49E7-A03B-FE186A63DBA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42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" descr="zm112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38" y="857250"/>
            <a:ext cx="3714750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ьная выноска 4"/>
          <p:cNvSpPr/>
          <p:nvPr userDrawn="1"/>
        </p:nvSpPr>
        <p:spPr>
          <a:xfrm>
            <a:off x="214313" y="500063"/>
            <a:ext cx="5572125" cy="1643062"/>
          </a:xfrm>
          <a:prstGeom prst="wedgeEllipseCallout">
            <a:avLst>
              <a:gd name="adj1" fmla="val 54170"/>
              <a:gd name="adj2" fmla="val 36140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85813" y="571500"/>
            <a:ext cx="4572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solidFill>
                  <a:srgbClr val="800000"/>
                </a:solidFill>
                <a:latin typeface="Arno Pro Caption" pitchFamily="18" charset="0"/>
              </a:rPr>
              <a:t>Устный счёт</a:t>
            </a: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8794" y="4929198"/>
            <a:ext cx="6000792" cy="128588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C43574-D5F3-4CE3-80FE-E5BA266518CA}" type="datetimeFigureOut">
              <a:rPr lang="ru-RU"/>
              <a:pPr>
                <a:defRPr/>
              </a:pPr>
              <a:t>12.12.2023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2FD9-A3F7-4657-A85F-DA1F09CDD4B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4C805-80E9-4992-B5AC-F1C93CCC727A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F8592-53E8-4D7C-B245-62F0E6420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ED327-426D-4FB6-A55E-691123D50F2D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63F28-FBD3-4D79-9787-B50FF7AE2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2152FB-0B96-4B9A-94FA-14A97BFA79A0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8740D2-AD84-4FA7-A0F9-8A5EE8D7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solidFill>
            <a:schemeClr val="tx2">
              <a:lumMod val="20000"/>
              <a:lumOff val="80000"/>
            </a:schemeClr>
          </a:solidFill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15185-883B-4409-8B4E-91BA4F183F8D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C68C1-7F5A-45E1-8CD4-53F8D773D3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7D917-D409-40C2-85DB-EFC02FAA563A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327E9-8A05-4C80-A9C1-0F135CC136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C9A9C-CA78-4D52-B04B-B72DCEE54BCE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DDD8C-1A02-4D4C-B01C-94816CD6E0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6DAB0-E420-406F-BE5F-FAEC12A4B08C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ED574-AA2E-4CD5-BFEB-14032B0E10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ECEF5-0CB9-4A09-8A30-B351179EEBFD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C0F2A-7534-42D8-AA91-BBFDBBAAE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4B2F4-BD81-40E2-9779-0122A3E89BE4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BC61B-9023-4278-9A87-A035F6113B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6ACB8-BA05-43C0-8786-04743CDFB6A4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B6B40-44B7-464D-A5F0-A0262334B8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62000">
              <a:schemeClr val="accent1">
                <a:lumMod val="20000"/>
                <a:lumOff val="8000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6" descr="matematika.jpg"/>
          <p:cNvPicPr>
            <a:picLocks noChangeAspect="1"/>
          </p:cNvPicPr>
          <p:nvPr userDrawn="1"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5357813"/>
            <a:ext cx="1571625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750BEB-23D7-4161-B50C-B56930E2F5C6}" type="datetimeFigureOut">
              <a:rPr lang="ru-RU"/>
              <a:pPr>
                <a:defRPr/>
              </a:pPr>
              <a:t>12.12.2023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53C77F-58E0-4E89-BCF0-BB8C993A0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852F7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852F74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5697" y="4437113"/>
            <a:ext cx="7128792" cy="1152128"/>
          </a:xfrm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детский сад № 136 «Умка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заведующей по научно-методической работе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Вознюк</a:t>
            </a: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Н.Ю.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ьная выноска 4"/>
          <p:cNvSpPr/>
          <p:nvPr/>
        </p:nvSpPr>
        <p:spPr>
          <a:xfrm>
            <a:off x="107504" y="116632"/>
            <a:ext cx="5760640" cy="2448272"/>
          </a:xfrm>
          <a:prstGeom prst="wedgeEllipseCallout">
            <a:avLst>
              <a:gd name="adj1" fmla="val 53098"/>
              <a:gd name="adj2" fmla="val 2432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математической культуры дошкольников </a:t>
            </a:r>
            <a:b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реализации ФОП</a:t>
            </a:r>
            <a:endParaRPr lang="ru-RU" sz="2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pPr eaLnBrk="1" hangingPunct="1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Конечный результат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259632" y="980728"/>
            <a:ext cx="7560840" cy="576064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описана модель формирования математической культуры дошкольников, являющейся основой их математического образования. </a:t>
            </a:r>
          </a:p>
          <a:p>
            <a:pPr fontAlgn="t">
              <a:buFont typeface="Wingdings" panose="05000000000000000000" pitchFamily="2" charset="2"/>
              <a:buChar char="Ø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Внедрены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педагогическую практику эффективные педагогические технологии, позволяющие формировать у детей предпосылки математической культуры.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Созданы условия для погружения в математическое творчество педагогов, воспитанников и их родителей.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Интегрирована математическая деятельность ребёнка в его самостоятельную деятельность и познание окружающего мира.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Разработана процедура проведения диагностических и оценочных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631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9392"/>
            <a:ext cx="8579296" cy="1143000"/>
          </a:xfrm>
          <a:ln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3200" b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культура </a:t>
            </a:r>
            <a:br>
              <a:rPr lang="ru-RU" sz="3200" b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как:</a:t>
            </a:r>
            <a:endParaRPr lang="ru-RU" sz="3200" b="1" dirty="0">
              <a:ln w="0"/>
              <a:solidFill>
                <a:schemeClr val="tx2">
                  <a:lumMod val="50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Line 253"/>
          <p:cNvSpPr>
            <a:spLocks noChangeShapeType="1"/>
          </p:cNvSpPr>
          <p:nvPr/>
        </p:nvSpPr>
        <p:spPr bwMode="gray">
          <a:xfrm>
            <a:off x="977244" y="4819353"/>
            <a:ext cx="7843227" cy="30162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254"/>
          <p:cNvSpPr>
            <a:spLocks noChangeArrowheads="1"/>
          </p:cNvSpPr>
          <p:nvPr/>
        </p:nvSpPr>
        <p:spPr bwMode="gray">
          <a:xfrm rot="3419336">
            <a:off x="1086448" y="4155607"/>
            <a:ext cx="479425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7" name="Text Box 255"/>
          <p:cNvSpPr txBox="1">
            <a:spLocks noChangeArrowheads="1"/>
          </p:cNvSpPr>
          <p:nvPr/>
        </p:nvSpPr>
        <p:spPr bwMode="gray">
          <a:xfrm>
            <a:off x="1115616" y="414908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4</a:t>
            </a:r>
          </a:p>
        </p:txBody>
      </p:sp>
      <p:sp>
        <p:nvSpPr>
          <p:cNvPr id="8" name="Line 256"/>
          <p:cNvSpPr>
            <a:spLocks noChangeShapeType="1"/>
          </p:cNvSpPr>
          <p:nvPr/>
        </p:nvSpPr>
        <p:spPr bwMode="gray">
          <a:xfrm>
            <a:off x="977244" y="2263773"/>
            <a:ext cx="7843227" cy="7779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257"/>
          <p:cNvSpPr>
            <a:spLocks noChangeArrowheads="1"/>
          </p:cNvSpPr>
          <p:nvPr/>
        </p:nvSpPr>
        <p:spPr bwMode="gray">
          <a:xfrm rot="3419336">
            <a:off x="1080803" y="1639296"/>
            <a:ext cx="479425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0" name="Text Box 258"/>
          <p:cNvSpPr txBox="1">
            <a:spLocks noChangeArrowheads="1"/>
          </p:cNvSpPr>
          <p:nvPr/>
        </p:nvSpPr>
        <p:spPr bwMode="gray">
          <a:xfrm>
            <a:off x="1936315" y="1502472"/>
            <a:ext cx="6865337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математических знаний, умений и навыков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259"/>
          <p:cNvSpPr txBox="1">
            <a:spLocks noChangeArrowheads="1"/>
          </p:cNvSpPr>
          <p:nvPr/>
        </p:nvSpPr>
        <p:spPr bwMode="gray">
          <a:xfrm>
            <a:off x="1115616" y="1700808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1</a:t>
            </a:r>
          </a:p>
        </p:txBody>
      </p:sp>
      <p:sp>
        <p:nvSpPr>
          <p:cNvPr id="12" name="Line 260"/>
          <p:cNvSpPr>
            <a:spLocks noChangeShapeType="1"/>
          </p:cNvSpPr>
          <p:nvPr/>
        </p:nvSpPr>
        <p:spPr bwMode="gray">
          <a:xfrm>
            <a:off x="977244" y="3150891"/>
            <a:ext cx="7843227" cy="635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Rectangle 261"/>
          <p:cNvSpPr>
            <a:spLocks noChangeArrowheads="1"/>
          </p:cNvSpPr>
          <p:nvPr/>
        </p:nvSpPr>
        <p:spPr bwMode="gray">
          <a:xfrm rot="3419336">
            <a:off x="1098341" y="2518210"/>
            <a:ext cx="479425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4" name="Text Box 262"/>
          <p:cNvSpPr txBox="1">
            <a:spLocks noChangeArrowheads="1"/>
          </p:cNvSpPr>
          <p:nvPr/>
        </p:nvSpPr>
        <p:spPr bwMode="gray">
          <a:xfrm>
            <a:off x="1115616" y="2564904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2</a:t>
            </a:r>
          </a:p>
        </p:txBody>
      </p:sp>
      <p:sp>
        <p:nvSpPr>
          <p:cNvPr id="15" name="Line 263"/>
          <p:cNvSpPr>
            <a:spLocks noChangeShapeType="1"/>
          </p:cNvSpPr>
          <p:nvPr/>
        </p:nvSpPr>
        <p:spPr bwMode="gray">
          <a:xfrm>
            <a:off x="977244" y="3966570"/>
            <a:ext cx="7843227" cy="43456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Rectangle 264"/>
          <p:cNvSpPr>
            <a:spLocks noChangeArrowheads="1"/>
          </p:cNvSpPr>
          <p:nvPr/>
        </p:nvSpPr>
        <p:spPr bwMode="gray">
          <a:xfrm rot="3419336">
            <a:off x="1080804" y="3295479"/>
            <a:ext cx="479425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17" name="Text Box 265"/>
          <p:cNvSpPr txBox="1">
            <a:spLocks noChangeArrowheads="1"/>
          </p:cNvSpPr>
          <p:nvPr/>
        </p:nvSpPr>
        <p:spPr bwMode="gray">
          <a:xfrm>
            <a:off x="1115616" y="335699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3</a:t>
            </a:r>
          </a:p>
        </p:txBody>
      </p:sp>
      <p:sp>
        <p:nvSpPr>
          <p:cNvPr id="18" name="Line 266"/>
          <p:cNvSpPr>
            <a:spLocks noChangeShapeType="1"/>
          </p:cNvSpPr>
          <p:nvPr/>
        </p:nvSpPr>
        <p:spPr bwMode="gray">
          <a:xfrm>
            <a:off x="977244" y="5702300"/>
            <a:ext cx="7843227" cy="0"/>
          </a:xfrm>
          <a:prstGeom prst="line">
            <a:avLst/>
          </a:prstGeom>
          <a:noFill/>
          <a:ln w="25400">
            <a:solidFill>
              <a:schemeClr val="tx2"/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Rectangle 267"/>
          <p:cNvSpPr>
            <a:spLocks noChangeArrowheads="1"/>
          </p:cNvSpPr>
          <p:nvPr/>
        </p:nvSpPr>
        <p:spPr bwMode="ltGray">
          <a:xfrm rot="3419336">
            <a:off x="1080804" y="5095678"/>
            <a:ext cx="479425" cy="520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0" name="Text Box 268"/>
          <p:cNvSpPr txBox="1">
            <a:spLocks noChangeArrowheads="1"/>
          </p:cNvSpPr>
          <p:nvPr/>
        </p:nvSpPr>
        <p:spPr bwMode="gray">
          <a:xfrm>
            <a:off x="1115616" y="515719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5</a:t>
            </a:r>
          </a:p>
        </p:txBody>
      </p:sp>
      <p:sp>
        <p:nvSpPr>
          <p:cNvPr id="21" name="Text Box 269"/>
          <p:cNvSpPr txBox="1">
            <a:spLocks noChangeArrowheads="1"/>
          </p:cNvSpPr>
          <p:nvPr/>
        </p:nvSpPr>
        <p:spPr bwMode="gray">
          <a:xfrm>
            <a:off x="1955134" y="2585880"/>
            <a:ext cx="750776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общей культуры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70"/>
          <p:cNvSpPr txBox="1">
            <a:spLocks noChangeArrowheads="1"/>
          </p:cNvSpPr>
          <p:nvPr/>
        </p:nvSpPr>
        <p:spPr bwMode="gray">
          <a:xfrm>
            <a:off x="2011881" y="3133222"/>
            <a:ext cx="676875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присвоенных человеком объектов общей культуры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 Box 271"/>
          <p:cNvSpPr txBox="1">
            <a:spLocks noChangeArrowheads="1"/>
          </p:cNvSpPr>
          <p:nvPr/>
        </p:nvSpPr>
        <p:spPr bwMode="gray">
          <a:xfrm>
            <a:off x="2051720" y="4192208"/>
            <a:ext cx="6768751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 профессиональной культуры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 Box 272"/>
          <p:cNvSpPr txBox="1">
            <a:spLocks noChangeArrowheads="1"/>
          </p:cNvSpPr>
          <p:nvPr/>
        </p:nvSpPr>
        <p:spPr bwMode="gray">
          <a:xfrm>
            <a:off x="2016318" y="5180474"/>
            <a:ext cx="690107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интегративное качество личности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" name="Picture 2"/>
          <p:cNvPicPr/>
          <p:nvPr/>
        </p:nvPicPr>
        <p:blipFill>
          <a:blip r:embed="rId2"/>
          <a:stretch/>
        </p:blipFill>
        <p:spPr>
          <a:xfrm>
            <a:off x="7524329" y="5443274"/>
            <a:ext cx="1548860" cy="1440208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831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Математическая культура - это личностное интегративное качество личности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gray">
          <a:xfrm>
            <a:off x="1043608" y="2215387"/>
            <a:ext cx="4001444" cy="766763"/>
          </a:xfrm>
          <a:prstGeom prst="rect">
            <a:avLst/>
          </a:prstGeom>
          <a:ln w="12700" algn="ctr">
            <a:noFill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ru-RU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gray">
          <a:xfrm>
            <a:off x="1043608" y="3212976"/>
            <a:ext cx="4012177" cy="941499"/>
          </a:xfrm>
          <a:prstGeom prst="rect">
            <a:avLst/>
          </a:prstGeom>
          <a:ln w="12700" algn="ctr">
            <a:noFill/>
            <a:prstDash val="dash"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gray">
          <a:xfrm>
            <a:off x="1043608" y="4314802"/>
            <a:ext cx="3966089" cy="1065345"/>
          </a:xfrm>
          <a:prstGeom prst="rect">
            <a:avLst/>
          </a:prstGeom>
          <a:ln w="12700" algn="ctr">
            <a:noFill/>
            <a:prstDash val="dash"/>
            <a:miter lim="800000"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ru-R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 rot="308465">
            <a:off x="6870700" y="2679954"/>
            <a:ext cx="1590675" cy="1701800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ltGray">
          <a:xfrm>
            <a:off x="6448049" y="2078675"/>
            <a:ext cx="1319212" cy="1319213"/>
          </a:xfrm>
          <a:prstGeom prst="ellipse">
            <a:avLst/>
          </a:prstGeom>
          <a:ln w="19050">
            <a:solidFill>
              <a:schemeClr val="accent1">
                <a:lumMod val="75000"/>
              </a:schemeClr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gray">
          <a:xfrm>
            <a:off x="7465414" y="4003295"/>
            <a:ext cx="1320800" cy="1320800"/>
          </a:xfrm>
          <a:prstGeom prst="ellipse">
            <a:avLst/>
          </a:prstGeom>
          <a:gradFill rotWithShape="0">
            <a:gsLst>
              <a:gs pos="0">
                <a:schemeClr val="folHlink">
                  <a:gamma/>
                  <a:shade val="36078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36078"/>
                  <a:invGamma/>
                </a:schemeClr>
              </a:gs>
            </a:gsLst>
            <a:lin ang="2700000" scaled="1"/>
          </a:gra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gray">
          <a:xfrm rot="7527986">
            <a:off x="6196806" y="4101561"/>
            <a:ext cx="1589087" cy="1701800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gray">
          <a:xfrm rot="15216000">
            <a:off x="5267325" y="2870454"/>
            <a:ext cx="1589088" cy="1703388"/>
          </a:xfrm>
          <a:custGeom>
            <a:avLst/>
            <a:gdLst>
              <a:gd name="G0" fmla="+- 61148 0 0"/>
              <a:gd name="G1" fmla="+- -5891861 0 0"/>
              <a:gd name="G2" fmla="+- 61148 0 -5891861"/>
              <a:gd name="G3" fmla="+- 10800 0 0"/>
              <a:gd name="G4" fmla="+- 0 0 61148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799 0 0"/>
              <a:gd name="G9" fmla="+- 0 0 -5891861"/>
              <a:gd name="G10" fmla="+- 7799 0 2700"/>
              <a:gd name="G11" fmla="cos G10 61148"/>
              <a:gd name="G12" fmla="sin G10 61148"/>
              <a:gd name="G13" fmla="cos 13500 61148"/>
              <a:gd name="G14" fmla="sin 13500 61148"/>
              <a:gd name="G15" fmla="+- G11 10800 0"/>
              <a:gd name="G16" fmla="+- G12 10800 0"/>
              <a:gd name="G17" fmla="+- G13 10800 0"/>
              <a:gd name="G18" fmla="+- G14 10800 0"/>
              <a:gd name="G19" fmla="*/ 7799 1 2"/>
              <a:gd name="G20" fmla="+- G19 5400 0"/>
              <a:gd name="G21" fmla="cos G20 61148"/>
              <a:gd name="G22" fmla="sin G20 61148"/>
              <a:gd name="G23" fmla="+- G21 10800 0"/>
              <a:gd name="G24" fmla="+- G12 G23 G22"/>
              <a:gd name="G25" fmla="+- G22 G23 G11"/>
              <a:gd name="G26" fmla="cos 10800 61148"/>
              <a:gd name="G27" fmla="sin 10800 61148"/>
              <a:gd name="G28" fmla="cos 7799 61148"/>
              <a:gd name="G29" fmla="sin 7799 61148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5891861"/>
              <a:gd name="G36" fmla="sin G34 -5891861"/>
              <a:gd name="G37" fmla="+/ -5891861 61148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799 G39"/>
              <a:gd name="G43" fmla="sin 7799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8505 w 21600"/>
              <a:gd name="T5" fmla="*/ 3232 h 21600"/>
              <a:gd name="T6" fmla="*/ 10815 w 21600"/>
              <a:gd name="T7" fmla="*/ 1500 h 21600"/>
              <a:gd name="T8" fmla="*/ 16364 w 21600"/>
              <a:gd name="T9" fmla="*/ 5335 h 21600"/>
              <a:gd name="T10" fmla="*/ 24298 w 21600"/>
              <a:gd name="T11" fmla="*/ 11019 h 21600"/>
              <a:gd name="T12" fmla="*/ 20030 w 21600"/>
              <a:gd name="T13" fmla="*/ 15151 h 21600"/>
              <a:gd name="T14" fmla="*/ 15898 w 21600"/>
              <a:gd name="T15" fmla="*/ 1088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597" y="10926"/>
                </a:moveTo>
                <a:cubicBezTo>
                  <a:pt x="18598" y="10884"/>
                  <a:pt x="18599" y="10842"/>
                  <a:pt x="18599" y="10800"/>
                </a:cubicBezTo>
                <a:cubicBezTo>
                  <a:pt x="18599" y="6497"/>
                  <a:pt x="15115" y="3008"/>
                  <a:pt x="10813" y="3001"/>
                </a:cubicBezTo>
                <a:lnTo>
                  <a:pt x="10818" y="0"/>
                </a:lnTo>
                <a:cubicBezTo>
                  <a:pt x="16775" y="10"/>
                  <a:pt x="21600" y="4842"/>
                  <a:pt x="21600" y="10800"/>
                </a:cubicBezTo>
                <a:cubicBezTo>
                  <a:pt x="21600" y="10858"/>
                  <a:pt x="21599" y="10917"/>
                  <a:pt x="21598" y="10975"/>
                </a:cubicBezTo>
                <a:lnTo>
                  <a:pt x="24298" y="11019"/>
                </a:lnTo>
                <a:lnTo>
                  <a:pt x="20030" y="15151"/>
                </a:lnTo>
                <a:lnTo>
                  <a:pt x="15898" y="10883"/>
                </a:lnTo>
                <a:lnTo>
                  <a:pt x="18597" y="10926"/>
                </a:lnTo>
                <a:close/>
              </a:path>
            </a:pathLst>
          </a:custGeom>
          <a:gradFill rotWithShape="1">
            <a:gsLst>
              <a:gs pos="0">
                <a:srgbClr val="FFFFFF">
                  <a:alpha val="0"/>
                </a:srgbClr>
              </a:gs>
              <a:gs pos="100000">
                <a:schemeClr val="tx1">
                  <a:alpha val="78000"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gray">
          <a:xfrm>
            <a:off x="5093774" y="3805993"/>
            <a:ext cx="1320800" cy="131921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13" name="Group 12"/>
          <p:cNvGrpSpPr>
            <a:grpSpLocks/>
          </p:cNvGrpSpPr>
          <p:nvPr/>
        </p:nvGrpSpPr>
        <p:grpSpPr bwMode="auto">
          <a:xfrm rot="10082854">
            <a:off x="6390623" y="2973596"/>
            <a:ext cx="1196975" cy="303213"/>
            <a:chOff x="2598" y="1026"/>
            <a:chExt cx="957" cy="242"/>
          </a:xfrm>
        </p:grpSpPr>
        <p:grpSp>
          <p:nvGrpSpPr>
            <p:cNvPr id="14" name="Group 13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26" name="Group 1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32" name="AutoShape 1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AutoShape 1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AutoShape 1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AutoShape 1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27" name="Group 1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28" name="AutoShape 2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AutoShape 2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AutoShape 2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AutoShape 2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5" name="Group 24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16" name="Group 25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22" name="AutoShape 2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AutoShape 2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AutoShape 2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AutoShape 2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30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8" name="AutoShape 3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AutoShape 3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AutoShape 3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AutoShape 3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36" name="Group 35"/>
          <p:cNvGrpSpPr>
            <a:grpSpLocks/>
          </p:cNvGrpSpPr>
          <p:nvPr/>
        </p:nvGrpSpPr>
        <p:grpSpPr bwMode="auto">
          <a:xfrm rot="10082854">
            <a:off x="4950444" y="4701952"/>
            <a:ext cx="1198563" cy="303212"/>
            <a:chOff x="2598" y="1026"/>
            <a:chExt cx="957" cy="242"/>
          </a:xfrm>
        </p:grpSpPr>
        <p:grpSp>
          <p:nvGrpSpPr>
            <p:cNvPr id="37" name="Group 36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49" name="Group 3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55" name="AutoShape 3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AutoShape 3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AutoShape 4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AutoShape 4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50" name="Group 4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51" name="AutoShape 4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AutoShape 4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AutoShape 4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AutoShape 4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38" name="Group 47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39" name="Group 48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45" name="AutoShape 4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AutoShape 5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AutoShape 5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AutoShape 5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0" name="Group 53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41" name="AutoShape 5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AutoShape 5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AutoShape 5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AutoShape 5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9" name="Group 58"/>
          <p:cNvGrpSpPr>
            <a:grpSpLocks/>
          </p:cNvGrpSpPr>
          <p:nvPr/>
        </p:nvGrpSpPr>
        <p:grpSpPr bwMode="auto">
          <a:xfrm rot="10082854">
            <a:off x="7407275" y="4953254"/>
            <a:ext cx="1196975" cy="303213"/>
            <a:chOff x="2598" y="1026"/>
            <a:chExt cx="957" cy="242"/>
          </a:xfrm>
        </p:grpSpPr>
        <p:grpSp>
          <p:nvGrpSpPr>
            <p:cNvPr id="60" name="Group 59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72" name="Group 60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78" name="AutoShape 61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AutoShape 62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AutoShape 63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AutoShape 64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73" name="Group 65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74" name="AutoShape 66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AutoShape 67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AutoShape 68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AutoShape 69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61" name="Group 70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62" name="Group 71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68" name="AutoShape 7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AutoShape 7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AutoShape 7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AutoShape 7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63" name="Group 76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64" name="AutoShape 7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AutoShape 7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AutoShape 7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AutoShape 8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2" name="Group 81"/>
          <p:cNvGrpSpPr>
            <a:grpSpLocks/>
          </p:cNvGrpSpPr>
          <p:nvPr/>
        </p:nvGrpSpPr>
        <p:grpSpPr bwMode="auto">
          <a:xfrm>
            <a:off x="6675438" y="2298954"/>
            <a:ext cx="1196975" cy="303213"/>
            <a:chOff x="2598" y="1026"/>
            <a:chExt cx="957" cy="242"/>
          </a:xfrm>
        </p:grpSpPr>
        <p:grpSp>
          <p:nvGrpSpPr>
            <p:cNvPr id="83" name="Group 82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95" name="Group 83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01" name="AutoShape 84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2" name="AutoShape 85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" name="AutoShape 86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" name="AutoShape 87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96" name="Group 88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97" name="AutoShape 89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8" name="AutoShape 90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9" name="AutoShape 91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0" name="AutoShape 92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84" name="Group 93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85" name="Group 94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91" name="AutoShape 95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AutoShape 96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AutoShape 97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4" name="AutoShape 98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86" name="Group 99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87" name="AutoShape 100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AutoShape 101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AutoShape 102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AutoShape 103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05" name="Group 104"/>
          <p:cNvGrpSpPr>
            <a:grpSpLocks/>
          </p:cNvGrpSpPr>
          <p:nvPr/>
        </p:nvGrpSpPr>
        <p:grpSpPr bwMode="auto">
          <a:xfrm rot="344040">
            <a:off x="7824508" y="4136187"/>
            <a:ext cx="1198562" cy="303213"/>
            <a:chOff x="2598" y="1026"/>
            <a:chExt cx="957" cy="242"/>
          </a:xfrm>
        </p:grpSpPr>
        <p:grpSp>
          <p:nvGrpSpPr>
            <p:cNvPr id="106" name="Group 105"/>
            <p:cNvGrpSpPr>
              <a:grpSpLocks/>
            </p:cNvGrpSpPr>
            <p:nvPr/>
          </p:nvGrpSpPr>
          <p:grpSpPr bwMode="auto">
            <a:xfrm rot="-9970459" flipH="1" flipV="1">
              <a:off x="2598" y="1026"/>
              <a:ext cx="957" cy="242"/>
              <a:chOff x="2532" y="1051"/>
              <a:chExt cx="893" cy="246"/>
            </a:xfrm>
          </p:grpSpPr>
          <p:grpSp>
            <p:nvGrpSpPr>
              <p:cNvPr id="118" name="Group 106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24" name="AutoShape 107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5" name="AutoShape 108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6" name="AutoShape 109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7" name="AutoShape 110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9" name="Group 111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20" name="AutoShape 112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1" name="AutoShape 113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2" name="AutoShape 114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23" name="AutoShape 115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07" name="Group 116"/>
            <p:cNvGrpSpPr>
              <a:grpSpLocks/>
            </p:cNvGrpSpPr>
            <p:nvPr/>
          </p:nvGrpSpPr>
          <p:grpSpPr bwMode="auto">
            <a:xfrm rot="-9970459" flipH="1" flipV="1">
              <a:off x="2688" y="1056"/>
              <a:ext cx="784" cy="198"/>
              <a:chOff x="2532" y="1051"/>
              <a:chExt cx="893" cy="246"/>
            </a:xfrm>
          </p:grpSpPr>
          <p:grpSp>
            <p:nvGrpSpPr>
              <p:cNvPr id="108" name="Group 117"/>
              <p:cNvGrpSpPr>
                <a:grpSpLocks/>
              </p:cNvGrpSpPr>
              <p:nvPr/>
            </p:nvGrpSpPr>
            <p:grpSpPr bwMode="auto">
              <a:xfrm>
                <a:off x="2532" y="1051"/>
                <a:ext cx="743" cy="185"/>
                <a:chOff x="1565" y="2568"/>
                <a:chExt cx="1118" cy="279"/>
              </a:xfrm>
            </p:grpSpPr>
            <p:sp>
              <p:nvSpPr>
                <p:cNvPr id="114" name="AutoShape 118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5" name="AutoShape 119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6" name="AutoShape 120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7" name="AutoShape 121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9" name="Group 122"/>
              <p:cNvGrpSpPr>
                <a:grpSpLocks/>
              </p:cNvGrpSpPr>
              <p:nvPr/>
            </p:nvGrpSpPr>
            <p:grpSpPr bwMode="auto">
              <a:xfrm rot="1353540">
                <a:off x="2682" y="1111"/>
                <a:ext cx="743" cy="186"/>
                <a:chOff x="1565" y="2568"/>
                <a:chExt cx="1118" cy="279"/>
              </a:xfrm>
            </p:grpSpPr>
            <p:sp>
              <p:nvSpPr>
                <p:cNvPr id="110" name="AutoShape 123"/>
                <p:cNvSpPr>
                  <a:spLocks noChangeArrowheads="1"/>
                </p:cNvSpPr>
                <p:nvPr/>
              </p:nvSpPr>
              <p:spPr bwMode="gray">
                <a:xfrm rot="5263130">
                  <a:off x="1859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1" name="AutoShape 124"/>
                <p:cNvSpPr>
                  <a:spLocks noChangeArrowheads="1"/>
                </p:cNvSpPr>
                <p:nvPr/>
              </p:nvSpPr>
              <p:spPr bwMode="gray">
                <a:xfrm rot="6078281">
                  <a:off x="1995" y="2274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2" name="AutoShape 125"/>
                <p:cNvSpPr>
                  <a:spLocks noChangeArrowheads="1"/>
                </p:cNvSpPr>
                <p:nvPr/>
              </p:nvSpPr>
              <p:spPr bwMode="gray">
                <a:xfrm rot="6373927">
                  <a:off x="2071" y="229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3999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13" name="AutoShape 126"/>
                <p:cNvSpPr>
                  <a:spLocks noChangeArrowheads="1"/>
                </p:cNvSpPr>
                <p:nvPr/>
              </p:nvSpPr>
              <p:spPr bwMode="gray">
                <a:xfrm rot="6906312">
                  <a:off x="2161" y="2326"/>
                  <a:ext cx="227" cy="816"/>
                </a:xfrm>
                <a:prstGeom prst="moon">
                  <a:avLst>
                    <a:gd name="adj" fmla="val 49773"/>
                  </a:avLst>
                </a:prstGeom>
                <a:solidFill>
                  <a:srgbClr val="FFFFFF">
                    <a:alpha val="2000"/>
                  </a:srgb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128" name="Group 127"/>
          <p:cNvGrpSpPr>
            <a:grpSpLocks/>
          </p:cNvGrpSpPr>
          <p:nvPr/>
        </p:nvGrpSpPr>
        <p:grpSpPr bwMode="auto">
          <a:xfrm rot="-232145">
            <a:off x="5445883" y="3974347"/>
            <a:ext cx="1235075" cy="331787"/>
            <a:chOff x="1824" y="2448"/>
            <a:chExt cx="987" cy="266"/>
          </a:xfrm>
        </p:grpSpPr>
        <p:grpSp>
          <p:nvGrpSpPr>
            <p:cNvPr id="129" name="Group 128"/>
            <p:cNvGrpSpPr>
              <a:grpSpLocks/>
            </p:cNvGrpSpPr>
            <p:nvPr/>
          </p:nvGrpSpPr>
          <p:grpSpPr bwMode="auto">
            <a:xfrm rot="513316">
              <a:off x="1824" y="2448"/>
              <a:ext cx="957" cy="242"/>
              <a:chOff x="2598" y="1026"/>
              <a:chExt cx="957" cy="242"/>
            </a:xfrm>
          </p:grpSpPr>
          <p:grpSp>
            <p:nvGrpSpPr>
              <p:cNvPr id="153" name="Group 129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65" name="Group 130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71" name="AutoShape 131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2" name="AutoShape 132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3" name="AutoShape 133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4" name="AutoShape 134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66" name="Group 135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67" name="AutoShape 136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8" name="AutoShape 137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9" name="AutoShape 138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70" name="AutoShape 139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54" name="Group 140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55" name="Group 141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61" name="AutoShape 142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2" name="AutoShape 143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3" name="AutoShape 144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4" name="AutoShape 145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56" name="Group 146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57" name="AutoShape 147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8" name="AutoShape 148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9" name="AutoShape 149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60" name="AutoShape 150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3999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  <p:grpSp>
          <p:nvGrpSpPr>
            <p:cNvPr id="130" name="Group 151"/>
            <p:cNvGrpSpPr>
              <a:grpSpLocks/>
            </p:cNvGrpSpPr>
            <p:nvPr/>
          </p:nvGrpSpPr>
          <p:grpSpPr bwMode="auto">
            <a:xfrm rot="513316">
              <a:off x="1854" y="2472"/>
              <a:ext cx="957" cy="242"/>
              <a:chOff x="2598" y="1026"/>
              <a:chExt cx="957" cy="242"/>
            </a:xfrm>
          </p:grpSpPr>
          <p:grpSp>
            <p:nvGrpSpPr>
              <p:cNvPr id="131" name="Group 152"/>
              <p:cNvGrpSpPr>
                <a:grpSpLocks/>
              </p:cNvGrpSpPr>
              <p:nvPr/>
            </p:nvGrpSpPr>
            <p:grpSpPr bwMode="auto">
              <a:xfrm rot="-9970459" flipH="1" flipV="1">
                <a:off x="2598" y="1026"/>
                <a:ext cx="957" cy="242"/>
                <a:chOff x="2532" y="1051"/>
                <a:chExt cx="893" cy="246"/>
              </a:xfrm>
            </p:grpSpPr>
            <p:grpSp>
              <p:nvGrpSpPr>
                <p:cNvPr id="143" name="Group 153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49" name="AutoShape 154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0" name="AutoShape 155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1" name="AutoShape 156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52" name="AutoShape 157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44" name="Group 158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45" name="AutoShape 159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6" name="AutoShape 160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7" name="AutoShape 161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8" name="AutoShape 162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32" name="Group 163"/>
              <p:cNvGrpSpPr>
                <a:grpSpLocks/>
              </p:cNvGrpSpPr>
              <p:nvPr/>
            </p:nvGrpSpPr>
            <p:grpSpPr bwMode="auto">
              <a:xfrm rot="-9970459" flipH="1" flipV="1">
                <a:off x="2688" y="1056"/>
                <a:ext cx="784" cy="198"/>
                <a:chOff x="2532" y="1051"/>
                <a:chExt cx="893" cy="246"/>
              </a:xfrm>
            </p:grpSpPr>
            <p:grpSp>
              <p:nvGrpSpPr>
                <p:cNvPr id="133" name="Group 164"/>
                <p:cNvGrpSpPr>
                  <a:grpSpLocks/>
                </p:cNvGrpSpPr>
                <p:nvPr/>
              </p:nvGrpSpPr>
              <p:grpSpPr bwMode="auto">
                <a:xfrm>
                  <a:off x="2532" y="1051"/>
                  <a:ext cx="743" cy="185"/>
                  <a:chOff x="1565" y="2568"/>
                  <a:chExt cx="1118" cy="279"/>
                </a:xfrm>
              </p:grpSpPr>
              <p:sp>
                <p:nvSpPr>
                  <p:cNvPr id="139" name="AutoShape 165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0" name="AutoShape 166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1" name="AutoShape 167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42" name="AutoShape 168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34" name="Group 169"/>
                <p:cNvGrpSpPr>
                  <a:grpSpLocks/>
                </p:cNvGrpSpPr>
                <p:nvPr/>
              </p:nvGrpSpPr>
              <p:grpSpPr bwMode="auto">
                <a:xfrm rot="1353540">
                  <a:off x="2682" y="1111"/>
                  <a:ext cx="743" cy="186"/>
                  <a:chOff x="1565" y="2568"/>
                  <a:chExt cx="1118" cy="279"/>
                </a:xfrm>
              </p:grpSpPr>
              <p:sp>
                <p:nvSpPr>
                  <p:cNvPr id="135" name="AutoShape 170"/>
                  <p:cNvSpPr>
                    <a:spLocks noChangeArrowheads="1"/>
                  </p:cNvSpPr>
                  <p:nvPr/>
                </p:nvSpPr>
                <p:spPr bwMode="gray">
                  <a:xfrm rot="5263130">
                    <a:off x="1859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6" name="AutoShape 171"/>
                  <p:cNvSpPr>
                    <a:spLocks noChangeArrowheads="1"/>
                  </p:cNvSpPr>
                  <p:nvPr/>
                </p:nvSpPr>
                <p:spPr bwMode="gray">
                  <a:xfrm rot="6078281">
                    <a:off x="1995" y="2274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7" name="AutoShape 172"/>
                  <p:cNvSpPr>
                    <a:spLocks noChangeArrowheads="1"/>
                  </p:cNvSpPr>
                  <p:nvPr/>
                </p:nvSpPr>
                <p:spPr bwMode="gray">
                  <a:xfrm rot="6373927">
                    <a:off x="2071" y="229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38" name="AutoShape 173"/>
                  <p:cNvSpPr>
                    <a:spLocks noChangeArrowheads="1"/>
                  </p:cNvSpPr>
                  <p:nvPr/>
                </p:nvSpPr>
                <p:spPr bwMode="gray">
                  <a:xfrm rot="6906312">
                    <a:off x="2161" y="2326"/>
                    <a:ext cx="227" cy="816"/>
                  </a:xfrm>
                  <a:prstGeom prst="moon">
                    <a:avLst>
                      <a:gd name="adj" fmla="val 49773"/>
                    </a:avLst>
                  </a:prstGeom>
                  <a:solidFill>
                    <a:srgbClr val="FFFFFF">
                      <a:alpha val="2000"/>
                    </a:srgbClr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</p:grpSp>
      </p:grpSp>
      <p:sp>
        <p:nvSpPr>
          <p:cNvPr id="175" name="Rectangle 174"/>
          <p:cNvSpPr>
            <a:spLocks noChangeArrowheads="1"/>
          </p:cNvSpPr>
          <p:nvPr/>
        </p:nvSpPr>
        <p:spPr bwMode="ltGray">
          <a:xfrm>
            <a:off x="352115" y="2302916"/>
            <a:ext cx="546869" cy="55324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76" name="Rectangle 175"/>
          <p:cNvSpPr>
            <a:spLocks noChangeArrowheads="1"/>
          </p:cNvSpPr>
          <p:nvPr/>
        </p:nvSpPr>
        <p:spPr bwMode="gray">
          <a:xfrm>
            <a:off x="346071" y="3450196"/>
            <a:ext cx="559159" cy="5246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algn="ctr">
            <a:noFill/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7" name="Rectangle 176"/>
          <p:cNvSpPr>
            <a:spLocks noChangeArrowheads="1"/>
          </p:cNvSpPr>
          <p:nvPr/>
        </p:nvSpPr>
        <p:spPr bwMode="gray">
          <a:xfrm>
            <a:off x="323528" y="4581128"/>
            <a:ext cx="572269" cy="5511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78" name="Rectangle 177"/>
          <p:cNvSpPr>
            <a:spLocks noChangeArrowheads="1"/>
          </p:cNvSpPr>
          <p:nvPr/>
        </p:nvSpPr>
        <p:spPr bwMode="white">
          <a:xfrm>
            <a:off x="460804" y="2368949"/>
            <a:ext cx="35710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1</a:t>
            </a:r>
            <a:endParaRPr lang="en-US" b="1" dirty="0"/>
          </a:p>
        </p:txBody>
      </p:sp>
      <p:sp>
        <p:nvSpPr>
          <p:cNvPr id="179" name="Rectangle 178"/>
          <p:cNvSpPr>
            <a:spLocks noChangeArrowheads="1"/>
          </p:cNvSpPr>
          <p:nvPr/>
        </p:nvSpPr>
        <p:spPr bwMode="white">
          <a:xfrm>
            <a:off x="492037" y="3552257"/>
            <a:ext cx="31290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2</a:t>
            </a:r>
            <a:endParaRPr lang="en-US" b="1" dirty="0"/>
          </a:p>
        </p:txBody>
      </p:sp>
      <p:sp>
        <p:nvSpPr>
          <p:cNvPr id="180" name="Rectangle 179"/>
          <p:cNvSpPr>
            <a:spLocks noChangeArrowheads="1"/>
          </p:cNvSpPr>
          <p:nvPr/>
        </p:nvSpPr>
        <p:spPr bwMode="white">
          <a:xfrm>
            <a:off x="488306" y="4666128"/>
            <a:ext cx="31290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3</a:t>
            </a:r>
            <a:endParaRPr lang="en-US" b="1" dirty="0"/>
          </a:p>
        </p:txBody>
      </p:sp>
      <p:sp>
        <p:nvSpPr>
          <p:cNvPr id="181" name="Rectangle 180"/>
          <p:cNvSpPr>
            <a:spLocks noChangeArrowheads="1"/>
          </p:cNvSpPr>
          <p:nvPr/>
        </p:nvSpPr>
        <p:spPr bwMode="auto">
          <a:xfrm>
            <a:off x="1043607" y="2183524"/>
            <a:ext cx="3888433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системе математических знаний, умений и навыков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2" name="Rectangle 181"/>
          <p:cNvSpPr>
            <a:spLocks noChangeArrowheads="1"/>
          </p:cNvSpPr>
          <p:nvPr/>
        </p:nvSpPr>
        <p:spPr bwMode="auto">
          <a:xfrm>
            <a:off x="1115616" y="3109263"/>
            <a:ext cx="3858079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личности к практическому их применению и саморазвитию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3" name="Rectangle 182"/>
          <p:cNvSpPr>
            <a:spLocks noChangeArrowheads="1"/>
          </p:cNvSpPr>
          <p:nvPr/>
        </p:nvSpPr>
        <p:spPr bwMode="auto">
          <a:xfrm>
            <a:off x="1187624" y="4368349"/>
            <a:ext cx="3920255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их в общекультурном процессе познания окружающего мира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4" name="Rectangle 183"/>
          <p:cNvSpPr>
            <a:spLocks noChangeArrowheads="1"/>
          </p:cNvSpPr>
          <p:nvPr/>
        </p:nvSpPr>
        <p:spPr bwMode="gray">
          <a:xfrm>
            <a:off x="6871124" y="2423478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1</a:t>
            </a:r>
            <a:endParaRPr lang="en-US" sz="3600" b="1" dirty="0"/>
          </a:p>
        </p:txBody>
      </p:sp>
      <p:sp>
        <p:nvSpPr>
          <p:cNvPr id="185" name="Rectangle 184"/>
          <p:cNvSpPr>
            <a:spLocks noChangeArrowheads="1"/>
          </p:cNvSpPr>
          <p:nvPr/>
        </p:nvSpPr>
        <p:spPr bwMode="gray">
          <a:xfrm>
            <a:off x="5518133" y="4214703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2</a:t>
            </a:r>
            <a:endParaRPr lang="en-US" sz="3600" b="1" dirty="0"/>
          </a:p>
        </p:txBody>
      </p:sp>
      <p:sp>
        <p:nvSpPr>
          <p:cNvPr id="186" name="Rectangle 185"/>
          <p:cNvSpPr>
            <a:spLocks noChangeArrowheads="1"/>
          </p:cNvSpPr>
          <p:nvPr/>
        </p:nvSpPr>
        <p:spPr bwMode="gray">
          <a:xfrm>
            <a:off x="7945383" y="4296884"/>
            <a:ext cx="441146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/>
              <a:t>3</a:t>
            </a:r>
            <a:endParaRPr lang="en-US" sz="3600" b="1" dirty="0"/>
          </a:p>
        </p:txBody>
      </p:sp>
      <p:sp>
        <p:nvSpPr>
          <p:cNvPr id="188" name="Rectangle 187"/>
          <p:cNvSpPr>
            <a:spLocks noChangeArrowheads="1"/>
          </p:cNvSpPr>
          <p:nvPr/>
        </p:nvSpPr>
        <p:spPr bwMode="auto">
          <a:xfrm>
            <a:off x="467544" y="1484784"/>
            <a:ext cx="36687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Основанное на: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1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проекта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340768"/>
            <a:ext cx="8003232" cy="474198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Новизна проекта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заключается в создании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 по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формированию математической культуры, основанной на математических знаниях, умениях и навыках, готовности личности к практическому их применению и саморазвитию, которое реализуются в общекультурном процессе познания окружающего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/>
        </p:blipFill>
        <p:spPr>
          <a:xfrm>
            <a:off x="7668344" y="5301208"/>
            <a:ext cx="1337794" cy="138978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73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 bwMode="auto">
          <a:xfrm>
            <a:off x="5357991" y="574315"/>
            <a:ext cx="2664296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charset="0"/>
              </a:rPr>
              <a:t>Цель:</a:t>
            </a:r>
          </a:p>
        </p:txBody>
      </p:sp>
      <p:sp>
        <p:nvSpPr>
          <p:cNvPr id="8" name="Выгнутая влево стрелка 7"/>
          <p:cNvSpPr/>
          <p:nvPr/>
        </p:nvSpPr>
        <p:spPr bwMode="auto">
          <a:xfrm>
            <a:off x="1638265" y="2397494"/>
            <a:ext cx="1080120" cy="1152128"/>
          </a:xfrm>
          <a:prstGeom prst="curvedRigh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Выгнутая вправо стрелка 8"/>
          <p:cNvSpPr/>
          <p:nvPr/>
        </p:nvSpPr>
        <p:spPr bwMode="auto">
          <a:xfrm>
            <a:off x="6156176" y="2397494"/>
            <a:ext cx="1044116" cy="1204122"/>
          </a:xfrm>
          <a:prstGeom prst="curvedLeftArrow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450133" y="3624740"/>
            <a:ext cx="3456384" cy="3038400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dirty="0"/>
              <a:t>осмысление структуры и содержания математического образования дошкольников с позиции формирования основ математической культуры ребёнка как личностного интегративного качества в условиях реализации ФОП</a:t>
            </a:r>
          </a:p>
        </p:txBody>
      </p:sp>
      <p:sp>
        <p:nvSpPr>
          <p:cNvPr id="11" name="Скругленный прямоугольник 10"/>
          <p:cNvSpPr/>
          <p:nvPr/>
        </p:nvSpPr>
        <p:spPr bwMode="auto">
          <a:xfrm>
            <a:off x="5292080" y="3645834"/>
            <a:ext cx="3456384" cy="301730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ru-RU" sz="2000" dirty="0"/>
              <a:t>Создание модели формирования математической культуры детей дошкольного возраста, как основы их математического образования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6600CC"/>
              </a:solidFill>
              <a:effectLst/>
              <a:latin typeface="Times New Roman" charset="0"/>
            </a:endParaRPr>
          </a:p>
        </p:txBody>
      </p:sp>
      <p:pic>
        <p:nvPicPr>
          <p:cNvPr id="13" name="Picture 4" descr="MCj04344110000[1]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1586" y="1969748"/>
            <a:ext cx="1841624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Овал 13"/>
          <p:cNvSpPr/>
          <p:nvPr/>
        </p:nvSpPr>
        <p:spPr bwMode="auto">
          <a:xfrm>
            <a:off x="1130908" y="601596"/>
            <a:ext cx="2664296" cy="136815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w="139700" h="139700" prst="divo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charset="0"/>
              </a:rPr>
              <a:t>Проблема</a:t>
            </a:r>
          </a:p>
        </p:txBody>
      </p:sp>
      <p:sp>
        <p:nvSpPr>
          <p:cNvPr id="3" name="Двойная стрелка влево/вправо 2"/>
          <p:cNvSpPr/>
          <p:nvPr/>
        </p:nvSpPr>
        <p:spPr>
          <a:xfrm>
            <a:off x="4100685" y="1247270"/>
            <a:ext cx="1085902" cy="381530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>
            <a:off x="4139952" y="5007022"/>
            <a:ext cx="936104" cy="366193"/>
          </a:xfrm>
          <a:prstGeom prst="left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2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25354"/>
          </a:xfrm>
        </p:spPr>
        <p:txBody>
          <a:bodyPr/>
          <a:lstStyle/>
          <a:p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инновационного проекта:</a:t>
            </a:r>
            <a:endParaRPr lang="ru-RU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971600" y="830041"/>
            <a:ext cx="7686377" cy="947261"/>
            <a:chOff x="720" y="1392"/>
            <a:chExt cx="4058" cy="459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4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51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6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178594" y="887652"/>
            <a:ext cx="611188" cy="608013"/>
            <a:chOff x="579" y="1386"/>
            <a:chExt cx="385" cy="383"/>
          </a:xfrm>
        </p:grpSpPr>
        <p:sp>
          <p:nvSpPr>
            <p:cNvPr id="9" name="Oval 9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" name="Group 10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11" name="Oval 11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2" name="Oval 12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3" name="Oval 13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14" name="Oval 14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5" name="Text Box 15"/>
          <p:cNvSpPr txBox="1">
            <a:spLocks noChangeArrowheads="1"/>
          </p:cNvSpPr>
          <p:nvPr/>
        </p:nvSpPr>
        <p:spPr bwMode="gray">
          <a:xfrm>
            <a:off x="287638" y="975277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80808"/>
                </a:solidFill>
              </a:rPr>
              <a:t>1</a:t>
            </a:r>
          </a:p>
        </p:txBody>
      </p:sp>
      <p:grpSp>
        <p:nvGrpSpPr>
          <p:cNvPr id="16" name="Group 16"/>
          <p:cNvGrpSpPr>
            <a:grpSpLocks/>
          </p:cNvGrpSpPr>
          <p:nvPr/>
        </p:nvGrpSpPr>
        <p:grpSpPr bwMode="auto">
          <a:xfrm>
            <a:off x="981502" y="1891246"/>
            <a:ext cx="7678280" cy="871234"/>
            <a:chOff x="720" y="1392"/>
            <a:chExt cx="4058" cy="48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7" name="AutoShape 1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8" name="Group 1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9" name="AutoShape 1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0" name="AutoShape 2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21" name="Group 21"/>
          <p:cNvGrpSpPr>
            <a:grpSpLocks/>
          </p:cNvGrpSpPr>
          <p:nvPr/>
        </p:nvGrpSpPr>
        <p:grpSpPr bwMode="auto">
          <a:xfrm>
            <a:off x="192047" y="1943963"/>
            <a:ext cx="611188" cy="608013"/>
            <a:chOff x="579" y="1386"/>
            <a:chExt cx="385" cy="383"/>
          </a:xfrm>
        </p:grpSpPr>
        <p:sp>
          <p:nvSpPr>
            <p:cNvPr id="22" name="Oval 22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3" name="Group 23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24" name="Oval 24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5" name="Oval 25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6" name="Oval 26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27" name="Oval 27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28" name="Text Box 28"/>
          <p:cNvSpPr txBox="1">
            <a:spLocks noChangeArrowheads="1"/>
          </p:cNvSpPr>
          <p:nvPr/>
        </p:nvSpPr>
        <p:spPr bwMode="gray">
          <a:xfrm>
            <a:off x="329750" y="202174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>
                <a:solidFill>
                  <a:srgbClr val="080808"/>
                </a:solidFill>
              </a:rPr>
              <a:t>2</a:t>
            </a:r>
          </a:p>
        </p:txBody>
      </p:sp>
      <p:grpSp>
        <p:nvGrpSpPr>
          <p:cNvPr id="29" name="Group 29"/>
          <p:cNvGrpSpPr>
            <a:grpSpLocks/>
          </p:cNvGrpSpPr>
          <p:nvPr/>
        </p:nvGrpSpPr>
        <p:grpSpPr bwMode="auto">
          <a:xfrm>
            <a:off x="903219" y="2859952"/>
            <a:ext cx="7738068" cy="836399"/>
            <a:chOff x="720" y="1392"/>
            <a:chExt cx="4058" cy="48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30" name="AutoShape 3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" name="Group 31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32" name="AutoShape 32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AutoShape 33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34" name="Group 34"/>
          <p:cNvGrpSpPr>
            <a:grpSpLocks/>
          </p:cNvGrpSpPr>
          <p:nvPr/>
        </p:nvGrpSpPr>
        <p:grpSpPr bwMode="auto">
          <a:xfrm>
            <a:off x="179347" y="2952608"/>
            <a:ext cx="611188" cy="608013"/>
            <a:chOff x="579" y="1386"/>
            <a:chExt cx="385" cy="383"/>
          </a:xfrm>
        </p:grpSpPr>
        <p:sp>
          <p:nvSpPr>
            <p:cNvPr id="35" name="Oval 35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" name="Group 36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37" name="Oval 37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8" name="Oval 38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39" name="Oval 39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0" name="Oval 40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41" name="Text Box 41"/>
          <p:cNvSpPr txBox="1">
            <a:spLocks noChangeArrowheads="1"/>
          </p:cNvSpPr>
          <p:nvPr/>
        </p:nvSpPr>
        <p:spPr bwMode="gray">
          <a:xfrm>
            <a:off x="281288" y="3019706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80808"/>
                </a:solidFill>
              </a:rPr>
              <a:t>3</a:t>
            </a:r>
            <a:endParaRPr lang="en-US" sz="2400" dirty="0">
              <a:solidFill>
                <a:srgbClr val="080808"/>
              </a:solidFill>
            </a:endParaRPr>
          </a:p>
        </p:txBody>
      </p:sp>
      <p:sp>
        <p:nvSpPr>
          <p:cNvPr id="42" name="Text Box 42"/>
          <p:cNvSpPr txBox="1">
            <a:spLocks noChangeArrowheads="1"/>
          </p:cNvSpPr>
          <p:nvPr/>
        </p:nvSpPr>
        <p:spPr bwMode="white">
          <a:xfrm>
            <a:off x="1119852" y="958351"/>
            <a:ext cx="7498505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описать модель формирования математической культуры дошкольников, являющейся основой их математического образования</a:t>
            </a:r>
            <a:endParaRPr lang="en-US" sz="1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43"/>
          <p:cNvSpPr txBox="1">
            <a:spLocks noChangeArrowheads="1"/>
          </p:cNvSpPr>
          <p:nvPr/>
        </p:nvSpPr>
        <p:spPr bwMode="white">
          <a:xfrm>
            <a:off x="1151375" y="1995314"/>
            <a:ext cx="7480378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организационно-методическое обеспечение реализации проекта и провести его апробацию в условиях реализации ФОП</a:t>
            </a:r>
            <a:endParaRPr lang="en-US" sz="1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 Box 44"/>
          <p:cNvSpPr txBox="1">
            <a:spLocks noChangeArrowheads="1"/>
          </p:cNvSpPr>
          <p:nvPr/>
        </p:nvSpPr>
        <p:spPr bwMode="white">
          <a:xfrm>
            <a:off x="1043608" y="2924944"/>
            <a:ext cx="756084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процедуру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проведения диагностических и оценочных мероприятий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определению уровня математической культуры дошкольников</a:t>
            </a:r>
            <a:endParaRPr lang="en-US" sz="1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5" name="Group 29"/>
          <p:cNvGrpSpPr>
            <a:grpSpLocks/>
          </p:cNvGrpSpPr>
          <p:nvPr/>
        </p:nvGrpSpPr>
        <p:grpSpPr bwMode="auto">
          <a:xfrm>
            <a:off x="899592" y="4797152"/>
            <a:ext cx="7830747" cy="990600"/>
            <a:chOff x="720" y="1392"/>
            <a:chExt cx="4058" cy="480"/>
          </a:xfrm>
          <a:solidFill>
            <a:schemeClr val="accent1">
              <a:lumMod val="40000"/>
              <a:lumOff val="60000"/>
            </a:schemeClr>
          </a:solidFill>
        </p:grpSpPr>
        <p:sp>
          <p:nvSpPr>
            <p:cNvPr id="46" name="AutoShape 30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AutoShape 32"/>
            <p:cNvSpPr>
              <a:spLocks noChangeArrowheads="1"/>
            </p:cNvSpPr>
            <p:nvPr/>
          </p:nvSpPr>
          <p:spPr bwMode="gray">
            <a:xfrm>
              <a:off x="730" y="1736"/>
              <a:ext cx="4043" cy="115"/>
            </a:xfrm>
            <a:prstGeom prst="roundRect">
              <a:avLst>
                <a:gd name="adj" fmla="val 50000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9" name="Group 34"/>
          <p:cNvGrpSpPr>
            <a:grpSpLocks/>
          </p:cNvGrpSpPr>
          <p:nvPr/>
        </p:nvGrpSpPr>
        <p:grpSpPr bwMode="auto">
          <a:xfrm>
            <a:off x="172544" y="5000082"/>
            <a:ext cx="611188" cy="608013"/>
            <a:chOff x="579" y="1386"/>
            <a:chExt cx="385" cy="383"/>
          </a:xfrm>
        </p:grpSpPr>
        <p:sp>
          <p:nvSpPr>
            <p:cNvPr id="60" name="Oval 35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1" name="Group 36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62" name="Oval 37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3" name="Oval 38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4" name="Oval 39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65" name="Oval 40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66" name="Text Box 41"/>
          <p:cNvSpPr txBox="1">
            <a:spLocks noChangeArrowheads="1"/>
          </p:cNvSpPr>
          <p:nvPr/>
        </p:nvSpPr>
        <p:spPr bwMode="gray">
          <a:xfrm>
            <a:off x="280494" y="5056439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80808"/>
                </a:solidFill>
              </a:rPr>
              <a:t>5</a:t>
            </a:r>
            <a:endParaRPr lang="en-US" sz="2400" dirty="0">
              <a:solidFill>
                <a:srgbClr val="080808"/>
              </a:solidFill>
            </a:endParaRPr>
          </a:p>
        </p:txBody>
      </p:sp>
      <p:grpSp>
        <p:nvGrpSpPr>
          <p:cNvPr id="67" name="Group 3"/>
          <p:cNvGrpSpPr>
            <a:grpSpLocks/>
          </p:cNvGrpSpPr>
          <p:nvPr/>
        </p:nvGrpSpPr>
        <p:grpSpPr bwMode="auto">
          <a:xfrm>
            <a:off x="899592" y="3789040"/>
            <a:ext cx="7802809" cy="863307"/>
            <a:chOff x="720" y="1392"/>
            <a:chExt cx="4058" cy="480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68" name="AutoShape 4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9" name="Group 5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70" name="AutoShape 6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" name="AutoShape 7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72" name="Group 34"/>
          <p:cNvGrpSpPr>
            <a:grpSpLocks/>
          </p:cNvGrpSpPr>
          <p:nvPr/>
        </p:nvGrpSpPr>
        <p:grpSpPr bwMode="auto">
          <a:xfrm>
            <a:off x="158696" y="3991655"/>
            <a:ext cx="611188" cy="608013"/>
            <a:chOff x="579" y="1386"/>
            <a:chExt cx="385" cy="383"/>
          </a:xfrm>
        </p:grpSpPr>
        <p:sp>
          <p:nvSpPr>
            <p:cNvPr id="73" name="Oval 35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74" name="Group 36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75" name="Oval 37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6" name="Oval 38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7" name="Oval 39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8" name="Oval 40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79" name="Text Box 41"/>
          <p:cNvSpPr txBox="1">
            <a:spLocks noChangeArrowheads="1"/>
          </p:cNvSpPr>
          <p:nvPr/>
        </p:nvSpPr>
        <p:spPr bwMode="gray">
          <a:xfrm>
            <a:off x="273790" y="4058513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80808"/>
                </a:solidFill>
              </a:rPr>
              <a:t>4</a:t>
            </a:r>
            <a:endParaRPr lang="en-US" sz="2400" dirty="0">
              <a:solidFill>
                <a:srgbClr val="080808"/>
              </a:solidFill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971600" y="3861048"/>
            <a:ext cx="7723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внедрение в педагогическую практику эффективные педагогические технологии, позволяющие формировать у детей предпосылки математической культуры</a:t>
            </a:r>
          </a:p>
        </p:txBody>
      </p:sp>
      <p:grpSp>
        <p:nvGrpSpPr>
          <p:cNvPr id="93" name="Group 21"/>
          <p:cNvGrpSpPr>
            <a:grpSpLocks/>
          </p:cNvGrpSpPr>
          <p:nvPr/>
        </p:nvGrpSpPr>
        <p:grpSpPr bwMode="auto">
          <a:xfrm>
            <a:off x="151606" y="6089731"/>
            <a:ext cx="611188" cy="608013"/>
            <a:chOff x="579" y="1386"/>
            <a:chExt cx="385" cy="383"/>
          </a:xfrm>
        </p:grpSpPr>
        <p:sp>
          <p:nvSpPr>
            <p:cNvPr id="94" name="Oval 22"/>
            <p:cNvSpPr>
              <a:spLocks noChangeArrowheads="1"/>
            </p:cNvSpPr>
            <p:nvPr/>
          </p:nvSpPr>
          <p:spPr bwMode="gray">
            <a:xfrm>
              <a:off x="579" y="1386"/>
              <a:ext cx="385" cy="383"/>
            </a:xfrm>
            <a:prstGeom prst="ellipse">
              <a:avLst/>
            </a:prstGeom>
            <a:solidFill>
              <a:srgbClr val="808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95" name="Group 23"/>
            <p:cNvGrpSpPr>
              <a:grpSpLocks/>
            </p:cNvGrpSpPr>
            <p:nvPr/>
          </p:nvGrpSpPr>
          <p:grpSpPr bwMode="auto">
            <a:xfrm>
              <a:off x="587" y="1392"/>
              <a:ext cx="369" cy="369"/>
              <a:chOff x="587" y="1392"/>
              <a:chExt cx="369" cy="369"/>
            </a:xfrm>
          </p:grpSpPr>
          <p:sp>
            <p:nvSpPr>
              <p:cNvPr id="96" name="Oval 24"/>
              <p:cNvSpPr>
                <a:spLocks noChangeArrowheads="1"/>
              </p:cNvSpPr>
              <p:nvPr/>
            </p:nvSpPr>
            <p:spPr bwMode="gray">
              <a:xfrm>
                <a:off x="587" y="1392"/>
                <a:ext cx="369" cy="36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7" name="Oval 25"/>
              <p:cNvSpPr>
                <a:spLocks noChangeArrowheads="1"/>
              </p:cNvSpPr>
              <p:nvPr/>
            </p:nvSpPr>
            <p:spPr bwMode="gray">
              <a:xfrm>
                <a:off x="592" y="1394"/>
                <a:ext cx="359" cy="360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8" name="Oval 26"/>
              <p:cNvSpPr>
                <a:spLocks noChangeArrowheads="1"/>
              </p:cNvSpPr>
              <p:nvPr/>
            </p:nvSpPr>
            <p:spPr bwMode="gray">
              <a:xfrm>
                <a:off x="596" y="1397"/>
                <a:ext cx="342" cy="33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99" name="Oval 27"/>
              <p:cNvSpPr>
                <a:spLocks noChangeArrowheads="1"/>
              </p:cNvSpPr>
              <p:nvPr/>
            </p:nvSpPr>
            <p:spPr bwMode="gray">
              <a:xfrm>
                <a:off x="615" y="1407"/>
                <a:ext cx="305" cy="273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</p:grpSp>
      <p:sp>
        <p:nvSpPr>
          <p:cNvPr id="100" name="Text Box 41"/>
          <p:cNvSpPr txBox="1">
            <a:spLocks noChangeArrowheads="1"/>
          </p:cNvSpPr>
          <p:nvPr/>
        </p:nvSpPr>
        <p:spPr bwMode="gray">
          <a:xfrm>
            <a:off x="266700" y="6180641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080808"/>
                </a:solidFill>
              </a:rPr>
              <a:t>6</a:t>
            </a:r>
            <a:endParaRPr lang="en-US" sz="2400" dirty="0">
              <a:solidFill>
                <a:srgbClr val="080808"/>
              </a:solidFill>
            </a:endParaRPr>
          </a:p>
        </p:txBody>
      </p:sp>
      <p:grpSp>
        <p:nvGrpSpPr>
          <p:cNvPr id="107" name="Group 16"/>
          <p:cNvGrpSpPr>
            <a:grpSpLocks/>
          </p:cNvGrpSpPr>
          <p:nvPr/>
        </p:nvGrpSpPr>
        <p:grpSpPr bwMode="auto">
          <a:xfrm>
            <a:off x="971600" y="5877272"/>
            <a:ext cx="7678280" cy="871234"/>
            <a:chOff x="720" y="1392"/>
            <a:chExt cx="4058" cy="480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08" name="AutoShape 17"/>
            <p:cNvSpPr>
              <a:spLocks noChangeArrowheads="1"/>
            </p:cNvSpPr>
            <p:nvPr/>
          </p:nvSpPr>
          <p:spPr bwMode="gray">
            <a:xfrm>
              <a:off x="720" y="1392"/>
              <a:ext cx="4058" cy="480"/>
            </a:xfrm>
            <a:prstGeom prst="roundRect">
              <a:avLst>
                <a:gd name="adj" fmla="val 17509"/>
              </a:avLst>
            </a:prstGeom>
            <a:grpFill/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9" name="Group 18"/>
            <p:cNvGrpSpPr>
              <a:grpSpLocks/>
            </p:cNvGrpSpPr>
            <p:nvPr/>
          </p:nvGrpSpPr>
          <p:grpSpPr bwMode="auto">
            <a:xfrm>
              <a:off x="730" y="1407"/>
              <a:ext cx="4043" cy="444"/>
              <a:chOff x="744" y="1407"/>
              <a:chExt cx="3988" cy="444"/>
            </a:xfrm>
            <a:grpFill/>
          </p:grpSpPr>
          <p:sp>
            <p:nvSpPr>
              <p:cNvPr id="110" name="AutoShape 19"/>
              <p:cNvSpPr>
                <a:spLocks noChangeArrowheads="1"/>
              </p:cNvSpPr>
              <p:nvPr/>
            </p:nvSpPr>
            <p:spPr bwMode="gray">
              <a:xfrm>
                <a:off x="744" y="1736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1" name="AutoShape 20"/>
              <p:cNvSpPr>
                <a:spLocks noChangeArrowheads="1"/>
              </p:cNvSpPr>
              <p:nvPr/>
            </p:nvSpPr>
            <p:spPr bwMode="gray">
              <a:xfrm>
                <a:off x="744" y="1407"/>
                <a:ext cx="3988" cy="115"/>
              </a:xfrm>
              <a:prstGeom prst="roundRect">
                <a:avLst>
                  <a:gd name="adj" fmla="val 50000"/>
                </a:avLst>
              </a:prstGeom>
              <a:grp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4" name="Прямоугольник 53"/>
          <p:cNvSpPr/>
          <p:nvPr/>
        </p:nvSpPr>
        <p:spPr>
          <a:xfrm>
            <a:off x="971600" y="4797152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 описать варианты внутрисетевого обучения педагогов, как условия их профессионального развития по направлению математического образования через формирование математической культуры дошкольников</a:t>
            </a:r>
            <a:endParaRPr lang="en-US" sz="1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 Box 44"/>
          <p:cNvSpPr txBox="1">
            <a:spLocks noChangeArrowheads="1"/>
          </p:cNvSpPr>
          <p:nvPr/>
        </p:nvSpPr>
        <p:spPr bwMode="white">
          <a:xfrm>
            <a:off x="1043608" y="5877272"/>
            <a:ext cx="766109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Разработать, апробировать и предложить для реализации ДОО г. Сочи программу по формированию математической культуры дошкольников «Формула успеха»</a:t>
            </a:r>
            <a:endParaRPr lang="en-US" sz="1600" b="1" dirty="0">
              <a:solidFill>
                <a:srgbClr val="FE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23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</a:rPr>
              <a:t>Идея инновационного проекта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78112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Идея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инновационного процесса заключается в создании системы работы по формированию основ математической культуры ребёнка как личностного интегративного качества, направленного на формирование и преобразование их математического опыта путем активного, осознанного овладения детьми общей культурой; что сделает приобретение математических знаний необходимым и ценным для детей,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позволит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воспитать у дошкольника интерес к самому процессу познания математики. 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469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61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формирования математической культуры дошкольника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gray">
          <a:xfrm flipV="1">
            <a:off x="3600376" y="3398836"/>
            <a:ext cx="2262188" cy="1817687"/>
          </a:xfrm>
          <a:prstGeom prst="upArrow">
            <a:avLst>
              <a:gd name="adj1" fmla="val 66602"/>
              <a:gd name="adj2" fmla="val 48259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eaVert" wrap="none" anchor="ctr"/>
          <a:lstStyle/>
          <a:p>
            <a:endParaRPr lang="ru-RU"/>
          </a:p>
        </p:txBody>
      </p:sp>
      <p:sp>
        <p:nvSpPr>
          <p:cNvPr id="6" name="AutoShape 24"/>
          <p:cNvSpPr>
            <a:spLocks noChangeArrowheads="1"/>
          </p:cNvSpPr>
          <p:nvPr/>
        </p:nvSpPr>
        <p:spPr bwMode="gray">
          <a:xfrm>
            <a:off x="395536" y="2703513"/>
            <a:ext cx="2018978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ru-RU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gray">
          <a:xfrm>
            <a:off x="3131840" y="2564904"/>
            <a:ext cx="3222005" cy="156564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gray">
          <a:xfrm>
            <a:off x="3239850" y="1935394"/>
            <a:ext cx="3024336" cy="460375"/>
          </a:xfrm>
          <a:prstGeom prst="roundRect">
            <a:avLst>
              <a:gd name="adj" fmla="val 34829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9" name="Oval 27"/>
          <p:cNvSpPr>
            <a:spLocks noChangeArrowheads="1"/>
          </p:cNvSpPr>
          <p:nvPr/>
        </p:nvSpPr>
        <p:spPr bwMode="gray">
          <a:xfrm>
            <a:off x="1763688" y="5318976"/>
            <a:ext cx="6120680" cy="1404612"/>
          </a:xfrm>
          <a:prstGeom prst="ellipse">
            <a:avLst/>
          </a:prstGeom>
          <a:ln w="28575">
            <a:solidFill>
              <a:schemeClr val="accent5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1003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0" name="AutoShape 28"/>
          <p:cNvSpPr>
            <a:spLocks noChangeAspect="1" noChangeArrowheads="1"/>
          </p:cNvSpPr>
          <p:nvPr/>
        </p:nvSpPr>
        <p:spPr bwMode="gray">
          <a:xfrm rot="5400000">
            <a:off x="1619165" y="3213483"/>
            <a:ext cx="2449037" cy="575816"/>
          </a:xfrm>
          <a:prstGeom prst="upArrow">
            <a:avLst>
              <a:gd name="adj1" fmla="val 50093"/>
              <a:gd name="adj2" fmla="val 60805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anchor="ctr" anchorCtr="1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подходы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utoShape 29"/>
          <p:cNvSpPr>
            <a:spLocks noChangeArrowheads="1"/>
          </p:cNvSpPr>
          <p:nvPr/>
        </p:nvSpPr>
        <p:spPr bwMode="gray">
          <a:xfrm rot="16200000">
            <a:off x="5402383" y="3202683"/>
            <a:ext cx="2449839" cy="525658"/>
          </a:xfrm>
          <a:prstGeom prst="upArrow">
            <a:avLst>
              <a:gd name="adj1" fmla="val 56006"/>
              <a:gd name="adj2" fmla="val 44551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anchor="ctr" anchorCtr="1"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30"/>
          <p:cNvSpPr>
            <a:spLocks noChangeArrowheads="1"/>
          </p:cNvSpPr>
          <p:nvPr/>
        </p:nvSpPr>
        <p:spPr bwMode="black">
          <a:xfrm>
            <a:off x="3669155" y="1912908"/>
            <a:ext cx="2118593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black">
          <a:xfrm>
            <a:off x="3275856" y="2606675"/>
            <a:ext cx="2952327" cy="147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бучение</a:t>
            </a: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азвитие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оспитание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Line 32"/>
          <p:cNvSpPr>
            <a:spLocks noChangeShapeType="1"/>
          </p:cNvSpPr>
          <p:nvPr/>
        </p:nvSpPr>
        <p:spPr bwMode="gray">
          <a:xfrm flipV="1">
            <a:off x="3205856" y="3028487"/>
            <a:ext cx="3114693" cy="0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AutoShape 33"/>
          <p:cNvSpPr>
            <a:spLocks noChangeArrowheads="1"/>
          </p:cNvSpPr>
          <p:nvPr/>
        </p:nvSpPr>
        <p:spPr bwMode="gray">
          <a:xfrm>
            <a:off x="395536" y="1752600"/>
            <a:ext cx="2018978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ru-RU"/>
          </a:p>
        </p:txBody>
      </p:sp>
      <p:sp>
        <p:nvSpPr>
          <p:cNvPr id="16" name="AutoShape 34"/>
          <p:cNvSpPr>
            <a:spLocks noChangeArrowheads="1"/>
          </p:cNvSpPr>
          <p:nvPr/>
        </p:nvSpPr>
        <p:spPr bwMode="gray">
          <a:xfrm>
            <a:off x="6916414" y="2701665"/>
            <a:ext cx="1919237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endParaRPr lang="ru-RU"/>
          </a:p>
        </p:txBody>
      </p:sp>
      <p:sp>
        <p:nvSpPr>
          <p:cNvPr id="17" name="AutoShape 35"/>
          <p:cNvSpPr>
            <a:spLocks noChangeArrowheads="1"/>
          </p:cNvSpPr>
          <p:nvPr/>
        </p:nvSpPr>
        <p:spPr bwMode="gray">
          <a:xfrm>
            <a:off x="6904860" y="1772816"/>
            <a:ext cx="1914474" cy="762000"/>
          </a:xfrm>
          <a:prstGeom prst="roundRect">
            <a:avLst>
              <a:gd name="adj" fmla="val 16667"/>
            </a:avLst>
          </a:prstGeom>
          <a:ln w="38100">
            <a:solidFill>
              <a:schemeClr val="accent5">
                <a:lumMod val="20000"/>
                <a:lumOff val="80000"/>
              </a:schemeClr>
            </a:solidFill>
            <a:headEnd/>
            <a:tailEnd/>
          </a:ln>
        </p:spPr>
        <p:style>
          <a:lnRef idx="1">
            <a:schemeClr val="accent5"/>
          </a:lnRef>
          <a:fillRef idx="1003">
            <a:schemeClr val="lt2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endParaRPr lang="ru-RU"/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white">
          <a:xfrm>
            <a:off x="6890132" y="1973158"/>
            <a:ext cx="1837512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white">
          <a:xfrm>
            <a:off x="6983990" y="2899296"/>
            <a:ext cx="1713879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38"/>
          <p:cNvSpPr txBox="1">
            <a:spLocks noChangeArrowheads="1"/>
          </p:cNvSpPr>
          <p:nvPr/>
        </p:nvSpPr>
        <p:spPr bwMode="white">
          <a:xfrm>
            <a:off x="395536" y="1772816"/>
            <a:ext cx="1879279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Личностно-ориентированный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9"/>
          <p:cNvSpPr txBox="1">
            <a:spLocks noChangeArrowheads="1"/>
          </p:cNvSpPr>
          <p:nvPr/>
        </p:nvSpPr>
        <p:spPr bwMode="white">
          <a:xfrm>
            <a:off x="395535" y="2780928"/>
            <a:ext cx="187928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Системно-</a:t>
            </a: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40"/>
          <p:cNvSpPr>
            <a:spLocks noChangeArrowheads="1"/>
          </p:cNvSpPr>
          <p:nvPr/>
        </p:nvSpPr>
        <p:spPr bwMode="auto">
          <a:xfrm>
            <a:off x="1847687" y="5588634"/>
            <a:ext cx="5808663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buClr>
                <a:srgbClr val="D7181F"/>
              </a:buClr>
              <a:buFont typeface="Wingdings" pitchFamily="2" charset="2"/>
              <a:buNone/>
            </a:pPr>
            <a:r>
              <a:rPr lang="ru-R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к самообразованию, саморазвитию. Практическое, осмысленное применение математических знаний в изменяющихся условиях</a:t>
            </a:r>
            <a:endParaRPr lang="en-US" sz="1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Line 32"/>
          <p:cNvSpPr>
            <a:spLocks noChangeShapeType="1"/>
          </p:cNvSpPr>
          <p:nvPr/>
        </p:nvSpPr>
        <p:spPr bwMode="gray">
          <a:xfrm>
            <a:off x="3142468" y="3563956"/>
            <a:ext cx="3178082" cy="31265"/>
          </a:xfrm>
          <a:prstGeom prst="line">
            <a:avLst/>
          </a:prstGeom>
          <a:noFill/>
          <a:ln w="9525">
            <a:solidFill>
              <a:srgbClr val="EAEAEA"/>
            </a:solidFill>
            <a:prstDash val="dash"/>
            <a:round/>
            <a:headEnd/>
            <a:tailEnd/>
          </a:ln>
          <a:effectLst>
            <a:outerShdw dist="17961" dir="18900000" algn="ctr" rotWithShape="0">
              <a:srgbClr val="808080"/>
            </a:outerShdw>
          </a:effectLst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27" name="AutoShape 34"/>
          <p:cNvSpPr>
            <a:spLocks noChangeArrowheads="1"/>
          </p:cNvSpPr>
          <p:nvPr/>
        </p:nvSpPr>
        <p:spPr bwMode="gray">
          <a:xfrm>
            <a:off x="6924192" y="3657681"/>
            <a:ext cx="1919236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/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AutoShape 34"/>
          <p:cNvSpPr>
            <a:spLocks noChangeArrowheads="1"/>
          </p:cNvSpPr>
          <p:nvPr/>
        </p:nvSpPr>
        <p:spPr bwMode="gray">
          <a:xfrm>
            <a:off x="6935260" y="4563902"/>
            <a:ext cx="1919236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AutoShape 24"/>
          <p:cNvSpPr>
            <a:spLocks noChangeArrowheads="1"/>
          </p:cNvSpPr>
          <p:nvPr/>
        </p:nvSpPr>
        <p:spPr bwMode="gray">
          <a:xfrm>
            <a:off x="419199" y="3606335"/>
            <a:ext cx="2019794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Социокультурный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AutoShape 24"/>
          <p:cNvSpPr>
            <a:spLocks noChangeArrowheads="1"/>
          </p:cNvSpPr>
          <p:nvPr/>
        </p:nvSpPr>
        <p:spPr bwMode="gray">
          <a:xfrm>
            <a:off x="395536" y="4593828"/>
            <a:ext cx="2015167" cy="762000"/>
          </a:xfrm>
          <a:prstGeom prst="roundRect">
            <a:avLst>
              <a:gd name="adj" fmla="val 16667"/>
            </a:avLst>
          </a:prstGeom>
          <a:ln w="38100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none" anchor="ctr"/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Интегративный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99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148" y="274639"/>
            <a:ext cx="8859427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сформированности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каждому компоненту</a:t>
            </a:r>
            <a:endParaRPr lang="ru-RU" sz="28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107505" y="1052736"/>
            <a:ext cx="1440160" cy="4320480"/>
            <a:chOff x="677" y="726"/>
            <a:chExt cx="1163" cy="2682"/>
          </a:xfrm>
          <a:solidFill>
            <a:schemeClr val="bg1">
              <a:lumMod val="50000"/>
            </a:schemeClr>
          </a:solidFill>
        </p:grpSpPr>
        <p:sp>
          <p:nvSpPr>
            <p:cNvPr id="5" name="Freeform 4"/>
            <p:cNvSpPr>
              <a:spLocks/>
            </p:cNvSpPr>
            <p:nvPr/>
          </p:nvSpPr>
          <p:spPr bwMode="gray">
            <a:xfrm flipV="1">
              <a:off x="683" y="2087"/>
              <a:ext cx="1154" cy="1321"/>
            </a:xfrm>
            <a:custGeom>
              <a:avLst/>
              <a:gdLst/>
              <a:ahLst/>
              <a:cxnLst>
                <a:cxn ang="0">
                  <a:pos x="118" y="1044"/>
                </a:cxn>
                <a:cxn ang="0">
                  <a:pos x="128" y="340"/>
                </a:cxn>
                <a:cxn ang="0">
                  <a:pos x="264" y="210"/>
                </a:cxn>
                <a:cxn ang="0">
                  <a:pos x="720" y="202"/>
                </a:cxn>
                <a:cxn ang="0">
                  <a:pos x="720" y="320"/>
                </a:cxn>
                <a:cxn ang="0">
                  <a:pos x="933" y="153"/>
                </a:cxn>
                <a:cxn ang="0">
                  <a:pos x="712" y="0"/>
                </a:cxn>
                <a:cxn ang="0">
                  <a:pos x="714" y="92"/>
                </a:cxn>
                <a:cxn ang="0">
                  <a:pos x="234" y="94"/>
                </a:cxn>
                <a:cxn ang="0">
                  <a:pos x="0" y="298"/>
                </a:cxn>
                <a:cxn ang="0">
                  <a:pos x="0" y="1058"/>
                </a:cxn>
                <a:cxn ang="0">
                  <a:pos x="118" y="1044"/>
                </a:cxn>
              </a:cxnLst>
              <a:rect l="0" t="0" r="r" b="b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gray">
            <a:xfrm rot="16200000">
              <a:off x="1135" y="917"/>
              <a:ext cx="301" cy="1109"/>
            </a:xfrm>
            <a:custGeom>
              <a:avLst/>
              <a:gdLst/>
              <a:ahLst/>
              <a:cxnLst>
                <a:cxn ang="0">
                  <a:pos x="37" y="1"/>
                </a:cxn>
                <a:cxn ang="0">
                  <a:pos x="45" y="472"/>
                </a:cxn>
                <a:cxn ang="0">
                  <a:pos x="0" y="474"/>
                </a:cxn>
                <a:cxn ang="0">
                  <a:pos x="72" y="604"/>
                </a:cxn>
                <a:cxn ang="0">
                  <a:pos x="142" y="474"/>
                </a:cxn>
                <a:cxn ang="0">
                  <a:pos x="100" y="474"/>
                </a:cxn>
                <a:cxn ang="0">
                  <a:pos x="99" y="0"/>
                </a:cxn>
                <a:cxn ang="0">
                  <a:pos x="37" y="1"/>
                </a:cxn>
              </a:cxnLst>
              <a:rect l="0" t="0" r="r" b="b"/>
              <a:pathLst>
                <a:path w="142" h="604">
                  <a:moveTo>
                    <a:pt x="37" y="1"/>
                  </a:moveTo>
                  <a:lnTo>
                    <a:pt x="45" y="472"/>
                  </a:lnTo>
                  <a:lnTo>
                    <a:pt x="0" y="474"/>
                  </a:lnTo>
                  <a:lnTo>
                    <a:pt x="72" y="604"/>
                  </a:lnTo>
                  <a:lnTo>
                    <a:pt x="142" y="474"/>
                  </a:lnTo>
                  <a:lnTo>
                    <a:pt x="100" y="474"/>
                  </a:lnTo>
                  <a:lnTo>
                    <a:pt x="99" y="0"/>
                  </a:lnTo>
                  <a:lnTo>
                    <a:pt x="37" y="1"/>
                  </a:ln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gray">
            <a:xfrm>
              <a:off x="677" y="726"/>
              <a:ext cx="1134" cy="1454"/>
            </a:xfrm>
            <a:custGeom>
              <a:avLst/>
              <a:gdLst/>
              <a:ahLst/>
              <a:cxnLst>
                <a:cxn ang="0">
                  <a:pos x="118" y="1044"/>
                </a:cxn>
                <a:cxn ang="0">
                  <a:pos x="128" y="340"/>
                </a:cxn>
                <a:cxn ang="0">
                  <a:pos x="264" y="210"/>
                </a:cxn>
                <a:cxn ang="0">
                  <a:pos x="720" y="202"/>
                </a:cxn>
                <a:cxn ang="0">
                  <a:pos x="720" y="320"/>
                </a:cxn>
                <a:cxn ang="0">
                  <a:pos x="933" y="153"/>
                </a:cxn>
                <a:cxn ang="0">
                  <a:pos x="712" y="0"/>
                </a:cxn>
                <a:cxn ang="0">
                  <a:pos x="714" y="92"/>
                </a:cxn>
                <a:cxn ang="0">
                  <a:pos x="234" y="94"/>
                </a:cxn>
                <a:cxn ang="0">
                  <a:pos x="0" y="298"/>
                </a:cxn>
                <a:cxn ang="0">
                  <a:pos x="0" y="1058"/>
                </a:cxn>
                <a:cxn ang="0">
                  <a:pos x="118" y="1044"/>
                </a:cxn>
              </a:cxnLst>
              <a:rect l="0" t="0" r="r" b="b"/>
              <a:pathLst>
                <a:path w="933" h="1182">
                  <a:moveTo>
                    <a:pt x="118" y="1044"/>
                  </a:moveTo>
                  <a:lnTo>
                    <a:pt x="128" y="340"/>
                  </a:lnTo>
                  <a:cubicBezTo>
                    <a:pt x="134" y="214"/>
                    <a:pt x="182" y="212"/>
                    <a:pt x="264" y="210"/>
                  </a:cubicBezTo>
                  <a:lnTo>
                    <a:pt x="720" y="202"/>
                  </a:lnTo>
                  <a:lnTo>
                    <a:pt x="720" y="320"/>
                  </a:lnTo>
                  <a:lnTo>
                    <a:pt x="933" y="153"/>
                  </a:lnTo>
                  <a:lnTo>
                    <a:pt x="712" y="0"/>
                  </a:lnTo>
                  <a:lnTo>
                    <a:pt x="714" y="92"/>
                  </a:lnTo>
                  <a:cubicBezTo>
                    <a:pt x="714" y="92"/>
                    <a:pt x="406" y="94"/>
                    <a:pt x="234" y="94"/>
                  </a:cubicBezTo>
                  <a:cubicBezTo>
                    <a:pt x="60" y="96"/>
                    <a:pt x="2" y="156"/>
                    <a:pt x="0" y="298"/>
                  </a:cubicBezTo>
                  <a:lnTo>
                    <a:pt x="0" y="1058"/>
                  </a:lnTo>
                  <a:cubicBezTo>
                    <a:pt x="20" y="1182"/>
                    <a:pt x="93" y="1170"/>
                    <a:pt x="118" y="1044"/>
                  </a:cubicBezTo>
                  <a:close/>
                </a:path>
              </a:pathLst>
            </a:custGeom>
            <a:grpFill/>
            <a:ln w="9525" cap="flat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ru-RU" b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</p:grp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3923928" y="2204864"/>
            <a:ext cx="5112568" cy="1008112"/>
          </a:xfrm>
          <a:prstGeom prst="roundRect">
            <a:avLst>
              <a:gd name="adj" fmla="val 11505"/>
            </a:avLst>
          </a:prstGeom>
          <a:solidFill>
            <a:schemeClr val="bg2">
              <a:lumMod val="75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ltGray">
          <a:xfrm>
            <a:off x="3923928" y="4653136"/>
            <a:ext cx="5157144" cy="1008112"/>
          </a:xfrm>
          <a:prstGeom prst="roundRect">
            <a:avLst>
              <a:gd name="adj" fmla="val 11505"/>
            </a:avLst>
          </a:prstGeom>
          <a:solidFill>
            <a:schemeClr val="accent2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gray">
          <a:xfrm>
            <a:off x="3851921" y="1052736"/>
            <a:ext cx="5184576" cy="936104"/>
          </a:xfrm>
          <a:prstGeom prst="roundRect">
            <a:avLst>
              <a:gd name="adj" fmla="val 11505"/>
            </a:avLst>
          </a:prstGeom>
          <a:solidFill>
            <a:schemeClr val="accent1">
              <a:lumMod val="20000"/>
              <a:lumOff val="8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AutoShape 13"/>
          <p:cNvSpPr>
            <a:spLocks noChangeArrowheads="1"/>
          </p:cNvSpPr>
          <p:nvPr/>
        </p:nvSpPr>
        <p:spPr bwMode="gray">
          <a:xfrm>
            <a:off x="1763688" y="980729"/>
            <a:ext cx="1800200" cy="936104"/>
          </a:xfrm>
          <a:prstGeom prst="roundRect">
            <a:avLst>
              <a:gd name="adj" fmla="val 11921"/>
            </a:avLst>
          </a:prstGeom>
          <a:solidFill>
            <a:schemeClr val="accent1">
              <a:lumMod val="20000"/>
              <a:lumOff val="80000"/>
            </a:schemeClr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Freeform 14"/>
          <p:cNvSpPr>
            <a:spLocks/>
          </p:cNvSpPr>
          <p:nvPr/>
        </p:nvSpPr>
        <p:spPr bwMode="gray">
          <a:xfrm>
            <a:off x="2771800" y="1484784"/>
            <a:ext cx="667197" cy="36004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gray">
          <a:xfrm>
            <a:off x="1763688" y="2132856"/>
            <a:ext cx="1835445" cy="1008112"/>
          </a:xfrm>
          <a:prstGeom prst="roundRect">
            <a:avLst>
              <a:gd name="adj" fmla="val 11921"/>
            </a:avLst>
          </a:prstGeom>
          <a:solidFill>
            <a:schemeClr val="bg2">
              <a:lumMod val="75000"/>
            </a:schemeClr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Freeform 16"/>
          <p:cNvSpPr>
            <a:spLocks/>
          </p:cNvSpPr>
          <p:nvPr/>
        </p:nvSpPr>
        <p:spPr bwMode="gray">
          <a:xfrm>
            <a:off x="2771800" y="2708920"/>
            <a:ext cx="739205" cy="432048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50000">
                <a:schemeClr val="folHlink">
                  <a:alpha val="0"/>
                </a:schemeClr>
              </a:gs>
              <a:gs pos="100000">
                <a:schemeClr val="fol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" name="AutoShape 17"/>
          <p:cNvSpPr>
            <a:spLocks noChangeArrowheads="1"/>
          </p:cNvSpPr>
          <p:nvPr/>
        </p:nvSpPr>
        <p:spPr bwMode="gray">
          <a:xfrm>
            <a:off x="1763688" y="4653136"/>
            <a:ext cx="1872208" cy="1008112"/>
          </a:xfrm>
          <a:prstGeom prst="roundRect">
            <a:avLst>
              <a:gd name="adj" fmla="val 11921"/>
            </a:avLst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0" name="Picture 19" descr="YG_circle001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251520" y="2564904"/>
            <a:ext cx="1450727" cy="1448281"/>
          </a:xfrm>
          <a:prstGeom prst="rect">
            <a:avLst/>
          </a:prstGeom>
          <a:noFill/>
        </p:spPr>
      </p:pic>
      <p:sp>
        <p:nvSpPr>
          <p:cNvPr id="21" name="Text Box 20"/>
          <p:cNvSpPr txBox="1">
            <a:spLocks noChangeArrowheads="1"/>
          </p:cNvSpPr>
          <p:nvPr/>
        </p:nvSpPr>
        <p:spPr bwMode="black">
          <a:xfrm>
            <a:off x="3851920" y="1124744"/>
            <a:ext cx="5150391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значимости математических знаний в повседневной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деятельности, понимание необходимости усвоения математических знаний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black">
          <a:xfrm>
            <a:off x="3995936" y="2276872"/>
            <a:ext cx="4956925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Объём и осмысленность усвоенных математических знаний, интерес к процессу познания</a:t>
            </a: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black">
          <a:xfrm>
            <a:off x="3923928" y="4653136"/>
            <a:ext cx="5125343" cy="10772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контролировать, оценивать выполненное задание, решение проблемной ситуации, готовность применять математические алгоритмы при изменении условий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gray">
          <a:xfrm>
            <a:off x="467544" y="3140968"/>
            <a:ext cx="1237951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Компоненты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white">
          <a:xfrm>
            <a:off x="1763688" y="1196752"/>
            <a:ext cx="1872208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Прогностический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5"/>
          <p:cNvSpPr txBox="1">
            <a:spLocks noChangeArrowheads="1"/>
          </p:cNvSpPr>
          <p:nvPr/>
        </p:nvSpPr>
        <p:spPr bwMode="white">
          <a:xfrm>
            <a:off x="1763688" y="2420888"/>
            <a:ext cx="16732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Когнитивный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26"/>
          <p:cNvSpPr txBox="1">
            <a:spLocks noChangeArrowheads="1"/>
          </p:cNvSpPr>
          <p:nvPr/>
        </p:nvSpPr>
        <p:spPr bwMode="white">
          <a:xfrm>
            <a:off x="1835696" y="4869160"/>
            <a:ext cx="1673225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Рефлексивный</a:t>
            </a:r>
            <a:endParaRPr 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AutoShape 15"/>
          <p:cNvSpPr>
            <a:spLocks noChangeArrowheads="1"/>
          </p:cNvSpPr>
          <p:nvPr/>
        </p:nvSpPr>
        <p:spPr bwMode="gray">
          <a:xfrm>
            <a:off x="1763688" y="3429000"/>
            <a:ext cx="1847275" cy="1008111"/>
          </a:xfrm>
          <a:prstGeom prst="roundRect">
            <a:avLst>
              <a:gd name="adj" fmla="val 11921"/>
            </a:avLst>
          </a:prstGeom>
          <a:solidFill>
            <a:schemeClr val="accent1">
              <a:lumMod val="40000"/>
              <a:lumOff val="60000"/>
            </a:schemeClr>
          </a:solidFill>
          <a:ln w="25400">
            <a:solidFill>
              <a:srgbClr val="FEFEFE"/>
            </a:solidFill>
            <a:round/>
            <a:headEnd/>
            <a:tailEnd/>
          </a:ln>
          <a:effectLst>
            <a:outerShdw dist="53882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gray">
          <a:xfrm>
            <a:off x="3923929" y="3356992"/>
            <a:ext cx="5112568" cy="1080120"/>
          </a:xfrm>
          <a:prstGeom prst="roundRect">
            <a:avLst>
              <a:gd name="adj" fmla="val 11505"/>
            </a:avLst>
          </a:prstGeom>
          <a:solidFill>
            <a:schemeClr val="accent1">
              <a:lumMod val="40000"/>
              <a:lumOff val="60000"/>
            </a:schemeClr>
          </a:solidFill>
          <a:ln w="6350" algn="ctr">
            <a:noFill/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применять математический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повседневных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умение их интерпретировать в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</a:t>
            </a:r>
          </a:p>
          <a:p>
            <a:pPr algn="just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</a:p>
        </p:txBody>
      </p:sp>
      <p:sp>
        <p:nvSpPr>
          <p:cNvPr id="35" name="Стрелка вправо 34"/>
          <p:cNvSpPr/>
          <p:nvPr/>
        </p:nvSpPr>
        <p:spPr>
          <a:xfrm>
            <a:off x="323528" y="4077072"/>
            <a:ext cx="1224136" cy="432048"/>
          </a:xfrm>
          <a:prstGeom prst="rightArrow">
            <a:avLst>
              <a:gd name="adj1" fmla="val 50000"/>
              <a:gd name="adj2" fmla="val 80548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Freeform 16"/>
          <p:cNvSpPr>
            <a:spLocks/>
          </p:cNvSpPr>
          <p:nvPr/>
        </p:nvSpPr>
        <p:spPr bwMode="gray">
          <a:xfrm>
            <a:off x="2843808" y="4077072"/>
            <a:ext cx="595189" cy="360040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50000">
                <a:schemeClr val="folHlink">
                  <a:alpha val="0"/>
                </a:schemeClr>
              </a:gs>
              <a:gs pos="100000">
                <a:schemeClr val="fol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" name="Freeform 16"/>
          <p:cNvSpPr>
            <a:spLocks/>
          </p:cNvSpPr>
          <p:nvPr/>
        </p:nvSpPr>
        <p:spPr bwMode="gray">
          <a:xfrm>
            <a:off x="2843808" y="5157192"/>
            <a:ext cx="597963" cy="440209"/>
          </a:xfrm>
          <a:custGeom>
            <a:avLst/>
            <a:gdLst/>
            <a:ahLst/>
            <a:cxnLst>
              <a:cxn ang="0">
                <a:pos x="118" y="0"/>
              </a:cxn>
              <a:cxn ang="0">
                <a:pos x="0" y="118"/>
              </a:cxn>
              <a:cxn ang="0">
                <a:pos x="0" y="589"/>
              </a:cxn>
              <a:cxn ang="0">
                <a:pos x="161" y="174"/>
              </a:cxn>
              <a:cxn ang="0">
                <a:pos x="589" y="0"/>
              </a:cxn>
              <a:cxn ang="0">
                <a:pos x="118" y="0"/>
              </a:cxn>
            </a:cxnLst>
            <a:rect l="0" t="0" r="r" b="b"/>
            <a:pathLst>
              <a:path w="596" h="598">
                <a:moveTo>
                  <a:pt x="118" y="0"/>
                </a:moveTo>
                <a:cubicBezTo>
                  <a:pt x="53" y="0"/>
                  <a:pt x="0" y="53"/>
                  <a:pt x="0" y="118"/>
                </a:cubicBezTo>
                <a:lnTo>
                  <a:pt x="0" y="589"/>
                </a:lnTo>
                <a:cubicBezTo>
                  <a:pt x="27" y="598"/>
                  <a:pt x="12" y="309"/>
                  <a:pt x="161" y="174"/>
                </a:cubicBezTo>
                <a:cubicBezTo>
                  <a:pt x="310" y="39"/>
                  <a:pt x="596" y="29"/>
                  <a:pt x="589" y="0"/>
                </a:cubicBezTo>
                <a:lnTo>
                  <a:pt x="118" y="0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48627"/>
                  <a:invGamma/>
                </a:schemeClr>
              </a:gs>
              <a:gs pos="50000">
                <a:schemeClr val="folHlink">
                  <a:alpha val="0"/>
                </a:schemeClr>
              </a:gs>
              <a:gs pos="100000">
                <a:schemeClr val="folHlink">
                  <a:gamma/>
                  <a:tint val="48627"/>
                  <a:invGamma/>
                </a:schemeClr>
              </a:gs>
            </a:gsLst>
            <a:lin ang="270000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433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667</TotalTime>
  <Words>512</Words>
  <Application>Microsoft Office PowerPoint</Application>
  <PresentationFormat>Экран 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Arno Pro Caption</vt:lpstr>
      <vt:lpstr>Calibri</vt:lpstr>
      <vt:lpstr>Times New Roman</vt:lpstr>
      <vt:lpstr>Wingdings</vt:lpstr>
      <vt:lpstr>Тема Office</vt:lpstr>
      <vt:lpstr>Презентация PowerPoint</vt:lpstr>
      <vt:lpstr>Математическая культура  рассматривается как:</vt:lpstr>
      <vt:lpstr>Математическая культура - это личностное интегративное качество личности</vt:lpstr>
      <vt:lpstr>Новизна проекта</vt:lpstr>
      <vt:lpstr>Презентация PowerPoint</vt:lpstr>
      <vt:lpstr>Задачи инновационного проекта:</vt:lpstr>
      <vt:lpstr>Идея инновационного проекта</vt:lpstr>
      <vt:lpstr>Модель формирования математической культуры дошкольника</vt:lpstr>
      <vt:lpstr>Показатели сформированности по каждому компоненту</vt:lpstr>
      <vt:lpstr>Конечный результат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schablon</dc:title>
  <dc:subject>matematika</dc:subject>
  <dc:creator>corowina</dc:creator>
  <cp:lastModifiedBy>User</cp:lastModifiedBy>
  <cp:revision>53</cp:revision>
  <dcterms:created xsi:type="dcterms:W3CDTF">2013-03-28T10:51:42Z</dcterms:created>
  <dcterms:modified xsi:type="dcterms:W3CDTF">2023-12-12T09:10:51Z</dcterms:modified>
</cp:coreProperties>
</file>